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66" r:id="rId5"/>
    <p:sldId id="267" r:id="rId6"/>
    <p:sldId id="269" r:id="rId7"/>
    <p:sldId id="259" r:id="rId8"/>
    <p:sldId id="260" r:id="rId9"/>
    <p:sldId id="261" r:id="rId10"/>
    <p:sldId id="262" r:id="rId11"/>
    <p:sldId id="263" r:id="rId12"/>
    <p:sldId id="264" r:id="rId13"/>
    <p:sldId id="265" r:id="rId14"/>
    <p:sldId id="270" r:id="rId15"/>
    <p:sldId id="271" r:id="rId16"/>
    <p:sldId id="272" r:id="rId17"/>
    <p:sldId id="27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EBF2442-38DB-4B26-8DE9-69299D08C10B}">
          <p14:sldIdLst>
            <p14:sldId id="256"/>
            <p14:sldId id="257"/>
            <p14:sldId id="258"/>
            <p14:sldId id="266"/>
            <p14:sldId id="267"/>
            <p14:sldId id="269"/>
            <p14:sldId id="259"/>
            <p14:sldId id="260"/>
            <p14:sldId id="261"/>
            <p14:sldId id="262"/>
            <p14:sldId id="263"/>
            <p14:sldId id="264"/>
            <p14:sldId id="265"/>
            <p14:sldId id="270"/>
            <p14:sldId id="271"/>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110" d="100"/>
          <a:sy n="110" d="100"/>
        </p:scale>
        <p:origin x="630" y="96"/>
      </p:cViewPr>
      <p:guideLst/>
    </p:cSldViewPr>
  </p:slideViewPr>
  <p:outlineViewPr>
    <p:cViewPr>
      <p:scale>
        <a:sx n="33" d="100"/>
        <a:sy n="33" d="100"/>
      </p:scale>
      <p:origin x="0" y="-43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15529-1530-4543-B4CB-D4B559C5C4D0}" type="datetimeFigureOut">
              <a:rPr lang="de-DE" smtClean="0"/>
              <a:t>10.02.2022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B6185-290E-4B56-A79D-11849593F06D}" type="slidenum">
              <a:rPr lang="de-DE" smtClean="0"/>
              <a:t>‹Nr.›</a:t>
            </a:fld>
            <a:endParaRPr lang="de-DE"/>
          </a:p>
        </p:txBody>
      </p:sp>
    </p:spTree>
    <p:extLst>
      <p:ext uri="{BB962C8B-B14F-4D97-AF65-F5344CB8AC3E}">
        <p14:creationId xmlns:p14="http://schemas.microsoft.com/office/powerpoint/2010/main" val="144958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5B9E59A-B3B4-4B91-93FA-596722294F16}" type="datetime1">
              <a:rPr lang="de-DE" smtClean="0"/>
              <a:t>10.02.2022</a:t>
            </a:fld>
            <a:endParaRPr lang="de-DE"/>
          </a:p>
        </p:txBody>
      </p:sp>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sp>
        <p:nvSpPr>
          <p:cNvPr id="6" name="Foliennummernplatzhalter 5"/>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315463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068D5E-C3F3-471B-B5C7-577950E579B6}" type="datetime1">
              <a:rPr lang="de-DE" smtClean="0"/>
              <a:t>10.02.2022</a:t>
            </a:fld>
            <a:endParaRPr lang="de-DE"/>
          </a:p>
        </p:txBody>
      </p:sp>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sp>
        <p:nvSpPr>
          <p:cNvPr id="6" name="Foliennummernplatzhalter 5"/>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429078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1CE7A7-FDC5-4483-9050-54DC286F6733}" type="datetime1">
              <a:rPr lang="de-DE" smtClean="0"/>
              <a:t>10.02.2022</a:t>
            </a:fld>
            <a:endParaRPr lang="de-DE"/>
          </a:p>
        </p:txBody>
      </p:sp>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sp>
        <p:nvSpPr>
          <p:cNvPr id="6" name="Foliennummernplatzhalter 5"/>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15667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927B77D-7C7C-406F-9E8D-F7232BEDB488}" type="datetime1">
              <a:rPr lang="de-DE" smtClean="0"/>
              <a:t>10.02.2022</a:t>
            </a:fld>
            <a:endParaRPr lang="de-DE"/>
          </a:p>
        </p:txBody>
      </p:sp>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sp>
        <p:nvSpPr>
          <p:cNvPr id="6" name="Foliennummernplatzhalter 5"/>
          <p:cNvSpPr>
            <a:spLocks noGrp="1"/>
          </p:cNvSpPr>
          <p:nvPr>
            <p:ph type="sldNum" sz="quarter" idx="12"/>
          </p:nvPr>
        </p:nvSpPr>
        <p:spPr/>
        <p:txBody>
          <a:bodyPr/>
          <a:lstStyle/>
          <a:p>
            <a:fld id="{71E8880E-3A67-4E56-AD9B-CF7DB90EE31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246" y="377378"/>
            <a:ext cx="2427514" cy="1358553"/>
          </a:xfrm>
          <a:prstGeom prst="rect">
            <a:avLst/>
          </a:prstGeom>
        </p:spPr>
      </p:pic>
    </p:spTree>
    <p:extLst>
      <p:ext uri="{BB962C8B-B14F-4D97-AF65-F5344CB8AC3E}">
        <p14:creationId xmlns:p14="http://schemas.microsoft.com/office/powerpoint/2010/main" val="92480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04669839-C934-4204-8FAE-A5BFB8463EBE}" type="datetime1">
              <a:rPr lang="de-DE" smtClean="0"/>
              <a:t>10.02.2022</a:t>
            </a:fld>
            <a:endParaRPr lang="de-DE"/>
          </a:p>
        </p:txBody>
      </p:sp>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sp>
        <p:nvSpPr>
          <p:cNvPr id="6" name="Foliennummernplatzhalter 5"/>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386093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151F3A8-07E3-4F78-94D9-9640A4F28298}" type="datetime1">
              <a:rPr lang="de-DE" smtClean="0"/>
              <a:t>10.02.2022</a:t>
            </a:fld>
            <a:endParaRPr lang="de-DE"/>
          </a:p>
        </p:txBody>
      </p:sp>
      <p:sp>
        <p:nvSpPr>
          <p:cNvPr id="6" name="Fußzeilenplatzhalter 5"/>
          <p:cNvSpPr>
            <a:spLocks noGrp="1"/>
          </p:cNvSpPr>
          <p:nvPr>
            <p:ph type="ftr" sz="quarter" idx="11"/>
          </p:nvPr>
        </p:nvSpPr>
        <p:spPr/>
        <p:txBody>
          <a:bodyPr/>
          <a:lstStyle/>
          <a:p>
            <a:r>
              <a:rPr lang="de-DE" smtClean="0"/>
              <a:t>Ganztag - viel mehr (als nur) Schule                9. Februar 2022</a:t>
            </a:r>
            <a:endParaRPr lang="de-DE"/>
          </a:p>
        </p:txBody>
      </p:sp>
      <p:sp>
        <p:nvSpPr>
          <p:cNvPr id="7" name="Foliennummernplatzhalter 6"/>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398132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66626B2-B301-452B-925B-3F219750F96D}" type="datetime1">
              <a:rPr lang="de-DE" smtClean="0"/>
              <a:t>10.02.2022</a:t>
            </a:fld>
            <a:endParaRPr lang="de-DE"/>
          </a:p>
        </p:txBody>
      </p:sp>
      <p:sp>
        <p:nvSpPr>
          <p:cNvPr id="8" name="Fußzeilenplatzhalter 7"/>
          <p:cNvSpPr>
            <a:spLocks noGrp="1"/>
          </p:cNvSpPr>
          <p:nvPr>
            <p:ph type="ftr" sz="quarter" idx="11"/>
          </p:nvPr>
        </p:nvSpPr>
        <p:spPr/>
        <p:txBody>
          <a:bodyPr/>
          <a:lstStyle/>
          <a:p>
            <a:r>
              <a:rPr lang="de-DE" smtClean="0"/>
              <a:t>Ganztag - viel mehr (als nur) Schule                9. Februar 2022</a:t>
            </a:r>
            <a:endParaRPr lang="de-DE"/>
          </a:p>
        </p:txBody>
      </p:sp>
      <p:sp>
        <p:nvSpPr>
          <p:cNvPr id="9" name="Foliennummernplatzhalter 8"/>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70218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C5C4C3A-D341-4C1B-B27B-7B34A8AED4DB}" type="datetime1">
              <a:rPr lang="de-DE" smtClean="0"/>
              <a:t>10.02.2022</a:t>
            </a:fld>
            <a:endParaRPr lang="de-DE"/>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sp>
        <p:nvSpPr>
          <p:cNvPr id="5" name="Foliennummernplatzhalter 4"/>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17134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A467105-09FD-41DE-9700-5844537EE042}" type="datetime1">
              <a:rPr lang="de-DE" smtClean="0"/>
              <a:t>10.02.2022</a:t>
            </a:fld>
            <a:endParaRPr lang="de-DE"/>
          </a:p>
        </p:txBody>
      </p:sp>
      <p:sp>
        <p:nvSpPr>
          <p:cNvPr id="3" name="Fußzeilenplatzhalter 2"/>
          <p:cNvSpPr>
            <a:spLocks noGrp="1"/>
          </p:cNvSpPr>
          <p:nvPr>
            <p:ph type="ftr" sz="quarter" idx="11"/>
          </p:nvPr>
        </p:nvSpPr>
        <p:spPr/>
        <p:txBody>
          <a:bodyPr/>
          <a:lstStyle/>
          <a:p>
            <a:r>
              <a:rPr lang="de-DE" smtClean="0"/>
              <a:t>Ganztag - viel mehr (als nur) Schule                9. Februar 2022</a:t>
            </a:r>
            <a:endParaRPr lang="de-DE"/>
          </a:p>
        </p:txBody>
      </p:sp>
      <p:sp>
        <p:nvSpPr>
          <p:cNvPr id="4" name="Foliennummernplatzhalter 3"/>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292010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F59D99F-9603-45CC-945B-642487924EAA}" type="datetime1">
              <a:rPr lang="de-DE" smtClean="0"/>
              <a:t>10.02.2022</a:t>
            </a:fld>
            <a:endParaRPr lang="de-DE"/>
          </a:p>
        </p:txBody>
      </p:sp>
      <p:sp>
        <p:nvSpPr>
          <p:cNvPr id="6" name="Fußzeilenplatzhalter 5"/>
          <p:cNvSpPr>
            <a:spLocks noGrp="1"/>
          </p:cNvSpPr>
          <p:nvPr>
            <p:ph type="ftr" sz="quarter" idx="11"/>
          </p:nvPr>
        </p:nvSpPr>
        <p:spPr/>
        <p:txBody>
          <a:bodyPr/>
          <a:lstStyle/>
          <a:p>
            <a:r>
              <a:rPr lang="de-DE" smtClean="0"/>
              <a:t>Ganztag - viel mehr (als nur) Schule                9. Februar 2022</a:t>
            </a:r>
            <a:endParaRPr lang="de-DE"/>
          </a:p>
        </p:txBody>
      </p:sp>
      <p:sp>
        <p:nvSpPr>
          <p:cNvPr id="7" name="Foliennummernplatzhalter 6"/>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287470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2135EAF-9C2B-4363-B8F3-7CD19F4BFD7B}" type="datetime1">
              <a:rPr lang="de-DE" smtClean="0"/>
              <a:t>10.02.2022</a:t>
            </a:fld>
            <a:endParaRPr lang="de-DE"/>
          </a:p>
        </p:txBody>
      </p:sp>
      <p:sp>
        <p:nvSpPr>
          <p:cNvPr id="6" name="Fußzeilenplatzhalter 5"/>
          <p:cNvSpPr>
            <a:spLocks noGrp="1"/>
          </p:cNvSpPr>
          <p:nvPr>
            <p:ph type="ftr" sz="quarter" idx="11"/>
          </p:nvPr>
        </p:nvSpPr>
        <p:spPr/>
        <p:txBody>
          <a:bodyPr/>
          <a:lstStyle/>
          <a:p>
            <a:r>
              <a:rPr lang="de-DE" smtClean="0"/>
              <a:t>Ganztag - viel mehr (als nur) Schule                9. Februar 2022</a:t>
            </a:r>
            <a:endParaRPr lang="de-DE"/>
          </a:p>
        </p:txBody>
      </p:sp>
      <p:sp>
        <p:nvSpPr>
          <p:cNvPr id="7" name="Foliennummernplatzhalter 6"/>
          <p:cNvSpPr>
            <a:spLocks noGrp="1"/>
          </p:cNvSpPr>
          <p:nvPr>
            <p:ph type="sldNum" sz="quarter" idx="12"/>
          </p:nvPr>
        </p:nvSpPr>
        <p:spPr/>
        <p:txBody>
          <a:bodyPr/>
          <a:lstStyle/>
          <a:p>
            <a:fld id="{71E8880E-3A67-4E56-AD9B-CF7DB90EE31F}" type="slidenum">
              <a:rPr lang="de-DE" smtClean="0"/>
              <a:t>‹Nr.›</a:t>
            </a:fld>
            <a:endParaRPr lang="de-DE"/>
          </a:p>
        </p:txBody>
      </p:sp>
    </p:spTree>
    <p:extLst>
      <p:ext uri="{BB962C8B-B14F-4D97-AF65-F5344CB8AC3E}">
        <p14:creationId xmlns:p14="http://schemas.microsoft.com/office/powerpoint/2010/main" val="214604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2746C-3332-4E2F-B625-280F8BAFBE40}" type="datetime1">
              <a:rPr lang="de-DE" smtClean="0"/>
              <a:t>10.02.2022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Ganztag - viel mehr (als nur) Schule                9. Februar 2022</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8880E-3A67-4E56-AD9B-CF7DB90EE31F}" type="slidenum">
              <a:rPr lang="de-DE" smtClean="0"/>
              <a:t>‹Nr.›</a:t>
            </a:fld>
            <a:endParaRPr lang="de-DE"/>
          </a:p>
        </p:txBody>
      </p:sp>
    </p:spTree>
    <p:extLst>
      <p:ext uri="{BB962C8B-B14F-4D97-AF65-F5344CB8AC3E}">
        <p14:creationId xmlns:p14="http://schemas.microsoft.com/office/powerpoint/2010/main" val="1942253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m-bw.de/,Lde/Startseite/Schule/Ganztagsschu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847538" y="4574431"/>
            <a:ext cx="5059681" cy="653186"/>
          </a:xfrm>
        </p:spPr>
        <p:txBody>
          <a:bodyPr>
            <a:normAutofit/>
          </a:bodyPr>
          <a:lstStyle/>
          <a:p>
            <a:r>
              <a:rPr lang="de-DE" sz="4000" dirty="0" smtClean="0">
                <a:latin typeface="Comic Sans MS" panose="030F0702030302020204" pitchFamily="66" charset="0"/>
              </a:rPr>
              <a:t>Ganztag – viel mehr</a:t>
            </a:r>
            <a:endParaRPr lang="de-DE" sz="4000" dirty="0">
              <a:latin typeface="Comic Sans MS" panose="030F0702030302020204" pitchFamily="66"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281" y="355468"/>
            <a:ext cx="7440865" cy="4164263"/>
          </a:xfrm>
          <a:prstGeom prst="rect">
            <a:avLst/>
          </a:prstGeom>
        </p:spPr>
      </p:pic>
      <p:sp>
        <p:nvSpPr>
          <p:cNvPr id="5" name="Untertitel 2"/>
          <p:cNvSpPr txBox="1">
            <a:spLocks/>
          </p:cNvSpPr>
          <p:nvPr/>
        </p:nvSpPr>
        <p:spPr>
          <a:xfrm>
            <a:off x="7551373" y="4574431"/>
            <a:ext cx="2063931" cy="543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000" dirty="0" smtClean="0">
                <a:latin typeface="Comic Sans MS" panose="030F0702030302020204" pitchFamily="66" charset="0"/>
              </a:rPr>
              <a:t>als nur </a:t>
            </a:r>
            <a:endParaRPr lang="de-DE" sz="4000" dirty="0">
              <a:latin typeface="Comic Sans MS" panose="030F0702030302020204" pitchFamily="66" charset="0"/>
            </a:endParaRPr>
          </a:p>
        </p:txBody>
      </p:sp>
      <p:sp>
        <p:nvSpPr>
          <p:cNvPr id="6" name="Rechteck 5"/>
          <p:cNvSpPr/>
          <p:nvPr/>
        </p:nvSpPr>
        <p:spPr>
          <a:xfrm>
            <a:off x="7689505" y="4547081"/>
            <a:ext cx="1787669" cy="707886"/>
          </a:xfrm>
          <a:prstGeom prst="rect">
            <a:avLst/>
          </a:prstGeom>
        </p:spPr>
        <p:txBody>
          <a:bodyPr wrap="none">
            <a:spAutoFit/>
          </a:bodyPr>
          <a:lstStyle/>
          <a:p>
            <a:r>
              <a:rPr lang="de-DE" sz="4000" dirty="0">
                <a:latin typeface="Comic Sans MS" panose="030F0702030302020204" pitchFamily="66" charset="0"/>
              </a:rPr>
              <a:t>Schule</a:t>
            </a:r>
          </a:p>
        </p:txBody>
      </p:sp>
    </p:spTree>
    <p:extLst>
      <p:ext uri="{BB962C8B-B14F-4D97-AF65-F5344CB8AC3E}">
        <p14:creationId xmlns:p14="http://schemas.microsoft.com/office/powerpoint/2010/main" val="32191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54167E-6 -3.33333E-6 L 0.03802 -0.06481 C 0.04596 -0.07939 0.05794 -0.08727 0.07044 -0.08727 C 0.08463 -0.08727 0.09609 -0.07939 0.10403 -0.06481 L 0.14218 -3.33333E-6 " pathEditMode="relative" rAng="0" ptsTypes="AAAAA">
                                      <p:cBhvr>
                                        <p:cTn id="6" dur="2000" fill="hold"/>
                                        <p:tgtEl>
                                          <p:spTgt spid="6"/>
                                        </p:tgtEl>
                                        <p:attrNameLst>
                                          <p:attrName>ppt_x</p:attrName>
                                          <p:attrName>ppt_y</p:attrName>
                                        </p:attrNameLst>
                                      </p:cBhvr>
                                      <p:rCtr x="7109" y="-4375"/>
                                    </p:animMotion>
                                  </p:childTnLst>
                                </p:cTn>
                              </p:par>
                            </p:childTnLst>
                          </p:cTn>
                        </p:par>
                        <p:par>
                          <p:cTn id="7" fill="hold">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ppt_w</p:attrName>
                                        </p:attrNameLst>
                                      </p:cBhvr>
                                      <p:tavLst>
                                        <p:tav tm="0" fmla="#ppt_w*sin(2.5*pi*$)">
                                          <p:val>
                                            <p:fltVal val="0"/>
                                          </p:val>
                                        </p:tav>
                                        <p:tav tm="100000">
                                          <p:val>
                                            <p:fltVal val="1"/>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Mittagsbetreuung HT und GT</a:t>
            </a:r>
            <a:endParaRPr lang="de-DE" b="1" dirty="0"/>
          </a:p>
        </p:txBody>
      </p:sp>
      <p:pic>
        <p:nvPicPr>
          <p:cNvPr id="4" name="Inhaltsplatzhalter 3"/>
          <p:cNvPicPr>
            <a:picLocks noGrp="1" noChangeAspect="1"/>
          </p:cNvPicPr>
          <p:nvPr>
            <p:ph idx="1"/>
          </p:nvPr>
        </p:nvPicPr>
        <p:blipFill>
          <a:blip r:embed="rId2"/>
          <a:stretch>
            <a:fillRect/>
          </a:stretch>
        </p:blipFill>
        <p:spPr>
          <a:xfrm>
            <a:off x="2097201" y="1825625"/>
            <a:ext cx="7997598" cy="4351338"/>
          </a:xfrm>
          <a:prstGeom prst="rect">
            <a:avLst/>
          </a:prstGeom>
        </p:spPr>
      </p:pic>
      <p:sp>
        <p:nvSpPr>
          <p:cNvPr id="6" name="Fußzeilenplatzhalter 5"/>
          <p:cNvSpPr>
            <a:spLocks noGrp="1"/>
          </p:cNvSpPr>
          <p:nvPr>
            <p:ph type="ftr" sz="quarter" idx="11"/>
          </p:nvPr>
        </p:nvSpPr>
        <p:spPr/>
        <p:txBody>
          <a:bodyPr/>
          <a:lstStyle/>
          <a:p>
            <a:r>
              <a:rPr lang="de-DE" smtClean="0"/>
              <a:t>Ganztag - viel mehr (als nur) Schule                9. Februar 2022</a:t>
            </a:r>
            <a:endParaRPr lang="de-DE"/>
          </a:p>
        </p:txBody>
      </p:sp>
      <p:cxnSp>
        <p:nvCxnSpPr>
          <p:cNvPr id="7" name="Gerader Verbinder 6"/>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
        <p:nvSpPr>
          <p:cNvPr id="3" name="Legende mit Linie 1 2"/>
          <p:cNvSpPr/>
          <p:nvPr/>
        </p:nvSpPr>
        <p:spPr>
          <a:xfrm>
            <a:off x="10511388" y="3191853"/>
            <a:ext cx="1505530" cy="2333999"/>
          </a:xfrm>
          <a:prstGeom prst="borderCallout1">
            <a:avLst>
              <a:gd name="adj1" fmla="val 25280"/>
              <a:gd name="adj2" fmla="val -593"/>
              <a:gd name="adj3" fmla="val 75627"/>
              <a:gd name="adj4" fmla="val -32378"/>
            </a:avLst>
          </a:prstGeom>
          <a:noFill/>
          <a:ln w="2857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Montags, dienstags, donnerstags ist der BB 2 für </a:t>
            </a:r>
            <a:r>
              <a:rPr lang="de-DE" dirty="0" smtClean="0">
                <a:solidFill>
                  <a:schemeClr val="tx1"/>
                </a:solidFill>
              </a:rPr>
              <a:t>Ganztags-kinder </a:t>
            </a:r>
            <a:r>
              <a:rPr lang="de-DE" dirty="0">
                <a:solidFill>
                  <a:schemeClr val="tx1"/>
                </a:solidFill>
              </a:rPr>
              <a:t>kostenlos </a:t>
            </a:r>
            <a:r>
              <a:rPr lang="de-DE" dirty="0" smtClean="0">
                <a:solidFill>
                  <a:schemeClr val="tx1"/>
                </a:solidFill>
              </a:rPr>
              <a:t>inklusive</a:t>
            </a:r>
            <a:endParaRPr lang="de-DE" dirty="0">
              <a:solidFill>
                <a:schemeClr val="tx1"/>
              </a:solidFill>
            </a:endParaRPr>
          </a:p>
        </p:txBody>
      </p:sp>
    </p:spTree>
    <p:extLst>
      <p:ext uri="{BB962C8B-B14F-4D97-AF65-F5344CB8AC3E}">
        <p14:creationId xmlns:p14="http://schemas.microsoft.com/office/powerpoint/2010/main" val="323668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Betreuung nur GT</a:t>
            </a:r>
            <a:endParaRPr lang="de-DE" b="1" dirty="0"/>
          </a:p>
        </p:txBody>
      </p:sp>
      <p:pic>
        <p:nvPicPr>
          <p:cNvPr id="4" name="Inhaltsplatzhalter 3"/>
          <p:cNvPicPr>
            <a:picLocks noGrp="1" noChangeAspect="1"/>
          </p:cNvPicPr>
          <p:nvPr>
            <p:ph idx="1"/>
          </p:nvPr>
        </p:nvPicPr>
        <p:blipFill>
          <a:blip r:embed="rId2"/>
          <a:stretch>
            <a:fillRect/>
          </a:stretch>
        </p:blipFill>
        <p:spPr>
          <a:xfrm>
            <a:off x="2078602" y="1825625"/>
            <a:ext cx="8034796" cy="4351338"/>
          </a:xfrm>
          <a:prstGeom prst="rect">
            <a:avLst/>
          </a:prstGeom>
        </p:spPr>
      </p:pic>
      <p:sp>
        <p:nvSpPr>
          <p:cNvPr id="6" name="Fußzeilenplatzhalter 5"/>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60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Betreuung nur GT</a:t>
            </a:r>
            <a:endParaRPr lang="de-DE" b="1" dirty="0"/>
          </a:p>
        </p:txBody>
      </p:sp>
      <p:pic>
        <p:nvPicPr>
          <p:cNvPr id="7" name="Inhaltsplatzhalter 6"/>
          <p:cNvPicPr>
            <a:picLocks noGrp="1" noChangeAspect="1"/>
          </p:cNvPicPr>
          <p:nvPr>
            <p:ph idx="1"/>
          </p:nvPr>
        </p:nvPicPr>
        <p:blipFill>
          <a:blip r:embed="rId2"/>
          <a:stretch>
            <a:fillRect/>
          </a:stretch>
        </p:blipFill>
        <p:spPr>
          <a:xfrm>
            <a:off x="2079120" y="1825625"/>
            <a:ext cx="8033759" cy="4351338"/>
          </a:xfrm>
          <a:prstGeom prst="rect">
            <a:avLst/>
          </a:prstGeom>
        </p:spPr>
      </p:pic>
      <p:sp>
        <p:nvSpPr>
          <p:cNvPr id="8" name="Fußzeilenplatzhalter 7"/>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5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Vergleich Minimum - Maximum</a:t>
            </a:r>
            <a:endParaRPr lang="de-DE" b="1" dirty="0"/>
          </a:p>
        </p:txBody>
      </p:sp>
      <p:pic>
        <p:nvPicPr>
          <p:cNvPr id="4" name="Inhaltsplatzhalter 5"/>
          <p:cNvPicPr>
            <a:picLocks noGrp="1" noChangeAspect="1"/>
          </p:cNvPicPr>
          <p:nvPr>
            <p:ph idx="1"/>
          </p:nvPr>
        </p:nvPicPr>
        <p:blipFill>
          <a:blip r:embed="rId2"/>
          <a:stretch>
            <a:fillRect/>
          </a:stretch>
        </p:blipFill>
        <p:spPr>
          <a:xfrm>
            <a:off x="655319" y="1918886"/>
            <a:ext cx="5179423" cy="2846939"/>
          </a:xfrm>
          <a:prstGeom prst="rect">
            <a:avLst/>
          </a:prstGeom>
        </p:spPr>
      </p:pic>
      <p:pic>
        <p:nvPicPr>
          <p:cNvPr id="5" name="Inhaltsplatzhalter 6"/>
          <p:cNvPicPr>
            <a:picLocks noChangeAspect="1"/>
          </p:cNvPicPr>
          <p:nvPr/>
        </p:nvPicPr>
        <p:blipFill>
          <a:blip r:embed="rId3"/>
          <a:stretch>
            <a:fillRect/>
          </a:stretch>
        </p:blipFill>
        <p:spPr>
          <a:xfrm>
            <a:off x="6165669" y="1927851"/>
            <a:ext cx="5188131" cy="2810056"/>
          </a:xfrm>
          <a:prstGeom prst="rect">
            <a:avLst/>
          </a:prstGeom>
        </p:spPr>
      </p:pic>
      <p:sp>
        <p:nvSpPr>
          <p:cNvPr id="6" name="Textfeld 5"/>
          <p:cNvSpPr txBox="1"/>
          <p:nvPr/>
        </p:nvSpPr>
        <p:spPr>
          <a:xfrm>
            <a:off x="838200" y="4836382"/>
            <a:ext cx="10607091" cy="1477328"/>
          </a:xfrm>
          <a:prstGeom prst="rect">
            <a:avLst/>
          </a:prstGeom>
          <a:noFill/>
        </p:spPr>
        <p:txBody>
          <a:bodyPr wrap="square" rtlCol="0">
            <a:spAutoFit/>
          </a:bodyPr>
          <a:lstStyle/>
          <a:p>
            <a:r>
              <a:rPr lang="de-DE" dirty="0" smtClean="0"/>
              <a:t>Kosten für die Betreuungsbausteine</a:t>
            </a:r>
          </a:p>
          <a:p>
            <a:r>
              <a:rPr lang="de-DE" dirty="0" smtClean="0"/>
              <a:t>BB 1: 40€						BB 1: 36€</a:t>
            </a:r>
          </a:p>
          <a:p>
            <a:r>
              <a:rPr lang="de-DE" dirty="0" smtClean="0"/>
              <a:t>BB 2: 34€						BB 2 (Mittwoch u. Freitag): 14€ </a:t>
            </a:r>
          </a:p>
          <a:p>
            <a:r>
              <a:rPr lang="de-DE" dirty="0"/>
              <a:t>	</a:t>
            </a:r>
            <a:r>
              <a:rPr lang="de-DE" dirty="0" smtClean="0"/>
              <a:t>					BB 3 (Mittwoch u. Freitag): 17€</a:t>
            </a:r>
          </a:p>
          <a:p>
            <a:r>
              <a:rPr lang="de-DE" dirty="0"/>
              <a:t>	</a:t>
            </a:r>
            <a:r>
              <a:rPr lang="de-DE" dirty="0" smtClean="0"/>
              <a:t>					BB 4: 28€</a:t>
            </a:r>
            <a:endParaRPr lang="de-DE" dirty="0"/>
          </a:p>
        </p:txBody>
      </p:sp>
      <p:sp>
        <p:nvSpPr>
          <p:cNvPr id="7" name="Fußzeilenplatzhalter 6"/>
          <p:cNvSpPr>
            <a:spLocks noGrp="1"/>
          </p:cNvSpPr>
          <p:nvPr>
            <p:ph type="ftr" sz="quarter" idx="11"/>
          </p:nvPr>
        </p:nvSpPr>
        <p:spPr/>
        <p:txBody>
          <a:bodyPr/>
          <a:lstStyle/>
          <a:p>
            <a:r>
              <a:rPr lang="de-DE" smtClean="0"/>
              <a:t>Ganztag - viel mehr (als nur) Schule                9. Februar 2022</a:t>
            </a:r>
            <a:endParaRPr lang="de-DE"/>
          </a:p>
        </p:txBody>
      </p:sp>
      <p:cxnSp>
        <p:nvCxnSpPr>
          <p:cNvPr id="8" name="Gerader Verbinder 7"/>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00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Wie stelle ich meine „Wunschschule" zusammen?</a:t>
            </a:r>
            <a:endParaRPr lang="de-DE" b="1" dirty="0"/>
          </a:p>
        </p:txBody>
      </p:sp>
      <p:sp>
        <p:nvSpPr>
          <p:cNvPr id="3" name="Inhaltsplatzhalter 2"/>
          <p:cNvSpPr>
            <a:spLocks noGrp="1"/>
          </p:cNvSpPr>
          <p:nvPr>
            <p:ph idx="1"/>
          </p:nvPr>
        </p:nvSpPr>
        <p:spPr/>
        <p:txBody>
          <a:bodyPr/>
          <a:lstStyle/>
          <a:p>
            <a:r>
              <a:rPr lang="de-DE" dirty="0" smtClean="0"/>
              <a:t>Entscheidung Ganztag/</a:t>
            </a:r>
            <a:r>
              <a:rPr lang="de-DE" dirty="0" err="1" smtClean="0"/>
              <a:t>Halbtag</a:t>
            </a:r>
            <a:r>
              <a:rPr lang="de-DE" dirty="0" smtClean="0"/>
              <a:t> bis zum 16.03.22 </a:t>
            </a:r>
          </a:p>
          <a:p>
            <a:pPr marL="0" indent="0">
              <a:buNone/>
            </a:pPr>
            <a:r>
              <a:rPr lang="de-DE" dirty="0" smtClean="0"/>
              <a:t>	</a:t>
            </a:r>
            <a:r>
              <a:rPr lang="de-DE" sz="2400" dirty="0" smtClean="0"/>
              <a:t>(Schreiben der Schule)</a:t>
            </a:r>
          </a:p>
          <a:p>
            <a:r>
              <a:rPr lang="de-DE" dirty="0" smtClean="0"/>
              <a:t>Betreuung über Little Bird online buchbar bis 30.04.22</a:t>
            </a:r>
          </a:p>
          <a:p>
            <a:pPr marL="0" indent="0">
              <a:buNone/>
            </a:pPr>
            <a:r>
              <a:rPr lang="de-DE" dirty="0" smtClean="0"/>
              <a:t>	</a:t>
            </a:r>
            <a:r>
              <a:rPr lang="de-DE" sz="2400" dirty="0" smtClean="0"/>
              <a:t>(bei der Bausteinwahl auf GT/HT achten) </a:t>
            </a:r>
          </a:p>
          <a:p>
            <a:r>
              <a:rPr lang="de-DE" dirty="0" smtClean="0"/>
              <a:t>Mittagessen ebenfalls über Little Bird buchen </a:t>
            </a:r>
          </a:p>
          <a:p>
            <a:pPr marL="457200" lvl="1" indent="0">
              <a:buNone/>
            </a:pPr>
            <a:r>
              <a:rPr lang="de-DE" dirty="0" smtClean="0"/>
              <a:t>	(für GT-Kinder und HT-Kinder mit BB 2) </a:t>
            </a:r>
            <a:r>
              <a:rPr lang="de-DE" dirty="0" smtClean="0">
                <a:sym typeface="Wingdings" panose="05000000000000000000" pitchFamily="2" charset="2"/>
              </a:rPr>
              <a:t> 3,50€</a:t>
            </a:r>
          </a:p>
          <a:p>
            <a:pPr marL="457200" lvl="1" indent="0">
              <a:buNone/>
            </a:pPr>
            <a:endParaRPr lang="de-DE" sz="2800" dirty="0">
              <a:sym typeface="Wingdings" panose="05000000000000000000" pitchFamily="2" charset="2"/>
            </a:endParaRPr>
          </a:p>
          <a:p>
            <a:pPr marL="457200" lvl="1" indent="0">
              <a:buNone/>
            </a:pPr>
            <a:r>
              <a:rPr lang="de-DE" dirty="0" smtClean="0">
                <a:solidFill>
                  <a:srgbClr val="FF0000"/>
                </a:solidFill>
                <a:sym typeface="Wingdings" panose="05000000000000000000" pitchFamily="2" charset="2"/>
              </a:rPr>
              <a:t> Schreiben der Stadt an Eltern  mit Unterschrift in der Schule abgeben</a:t>
            </a:r>
            <a:endParaRPr lang="de-DE" dirty="0" smtClean="0">
              <a:solidFill>
                <a:srgbClr val="FF0000"/>
              </a:solidFill>
            </a:endParaRPr>
          </a:p>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6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Konzeption</a:t>
            </a:r>
            <a:endParaRPr lang="de-DE" b="1" dirty="0"/>
          </a:p>
        </p:txBody>
      </p:sp>
      <p:sp>
        <p:nvSpPr>
          <p:cNvPr id="3" name="Inhaltsplatzhalter 2"/>
          <p:cNvSpPr>
            <a:spLocks noGrp="1"/>
          </p:cNvSpPr>
          <p:nvPr>
            <p:ph idx="1"/>
          </p:nvPr>
        </p:nvSpPr>
        <p:spPr/>
        <p:txBody>
          <a:bodyPr/>
          <a:lstStyle/>
          <a:p>
            <a:r>
              <a:rPr lang="de-DE" dirty="0" smtClean="0"/>
              <a:t>Ganztags- und Halbtagskinder bleiben zusammen</a:t>
            </a:r>
          </a:p>
          <a:p>
            <a:r>
              <a:rPr lang="de-DE" dirty="0" smtClean="0"/>
              <a:t>im Ganztag Betreuung der Lernaufgaben durch Lehrer</a:t>
            </a:r>
          </a:p>
          <a:p>
            <a:pPr marL="0" indent="0">
              <a:buNone/>
            </a:pPr>
            <a:r>
              <a:rPr lang="de-DE" sz="2400" dirty="0" smtClean="0"/>
              <a:t> </a:t>
            </a:r>
            <a:r>
              <a:rPr lang="de-DE" sz="2400" dirty="0"/>
              <a:t>  (an weiteren Tagen Angebot, selbstständig Lernaufgaben zu machen)</a:t>
            </a:r>
          </a:p>
          <a:p>
            <a:r>
              <a:rPr lang="de-DE" dirty="0" smtClean="0"/>
              <a:t>„Mehrwert“ des Ganztags </a:t>
            </a:r>
          </a:p>
          <a:p>
            <a:pPr marL="0" indent="0">
              <a:buNone/>
            </a:pPr>
            <a:r>
              <a:rPr lang="de-DE" sz="2400" dirty="0" smtClean="0"/>
              <a:t>   (Angebote, die sonst über Eltern oder Vereine in Anspruch genommen werden)</a:t>
            </a:r>
          </a:p>
          <a:p>
            <a:pPr marL="0" indent="0">
              <a:buNone/>
            </a:pPr>
            <a:r>
              <a:rPr lang="de-DE" sz="2400" dirty="0" smtClean="0">
                <a:sym typeface="Wingdings" panose="05000000000000000000" pitchFamily="2" charset="2"/>
              </a:rPr>
              <a:t>    Lehrer/Jugendbegleiter leiten Ganztagsangebote,</a:t>
            </a:r>
          </a:p>
          <a:p>
            <a:pPr marL="0" indent="0">
              <a:buNone/>
            </a:pPr>
            <a:r>
              <a:rPr lang="de-DE" sz="2400" dirty="0">
                <a:sym typeface="Wingdings" panose="05000000000000000000" pitchFamily="2" charset="2"/>
              </a:rPr>
              <a:t> </a:t>
            </a:r>
            <a:r>
              <a:rPr lang="de-DE" sz="2400" dirty="0" smtClean="0">
                <a:sym typeface="Wingdings" panose="05000000000000000000" pitchFamily="2" charset="2"/>
              </a:rPr>
              <a:t>  klassenübergreifend (Corona?)</a:t>
            </a:r>
          </a:p>
          <a:p>
            <a:pPr marL="0" indent="0">
              <a:buNone/>
            </a:pPr>
            <a:endParaRPr lang="de-DE" sz="2400" dirty="0" smtClean="0"/>
          </a:p>
          <a:p>
            <a:pPr marL="0" indent="0">
              <a:buNone/>
            </a:pPr>
            <a:endParaRPr lang="de-DE" sz="2400" dirty="0"/>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9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215" y="337132"/>
            <a:ext cx="10515600" cy="1325563"/>
          </a:xfrm>
        </p:spPr>
        <p:txBody>
          <a:bodyPr/>
          <a:lstStyle/>
          <a:p>
            <a:r>
              <a:rPr lang="de-DE" b="1" dirty="0" smtClean="0"/>
              <a:t>Bauliches</a:t>
            </a:r>
            <a:endParaRPr lang="de-DE" b="1" dirty="0"/>
          </a:p>
        </p:txBody>
      </p:sp>
      <p:sp>
        <p:nvSpPr>
          <p:cNvPr id="3" name="Inhaltsplatzhalter 2"/>
          <p:cNvSpPr>
            <a:spLocks noGrp="1"/>
          </p:cNvSpPr>
          <p:nvPr>
            <p:ph idx="1"/>
          </p:nvPr>
        </p:nvSpPr>
        <p:spPr>
          <a:xfrm>
            <a:off x="838200" y="1352939"/>
            <a:ext cx="10515600" cy="4824024"/>
          </a:xfrm>
        </p:spPr>
        <p:txBody>
          <a:bodyPr/>
          <a:lstStyle/>
          <a:p>
            <a:pPr>
              <a:buFontTx/>
              <a:buChar char="-"/>
            </a:pPr>
            <a:r>
              <a:rPr lang="de-DE" dirty="0" smtClean="0"/>
              <a:t>Viel „interner“ Umbau und Neuanschaffungen </a:t>
            </a:r>
            <a:r>
              <a:rPr lang="de-DE" sz="1800" dirty="0" smtClean="0"/>
              <a:t>(Betreuung, Flure,…)</a:t>
            </a:r>
          </a:p>
          <a:p>
            <a:pPr>
              <a:buFontTx/>
              <a:buChar char="-"/>
            </a:pPr>
            <a:r>
              <a:rPr lang="de-DE" dirty="0" smtClean="0"/>
              <a:t>Foyer der </a:t>
            </a:r>
            <a:r>
              <a:rPr lang="de-DE" dirty="0" err="1" smtClean="0"/>
              <a:t>Wellandhalle</a:t>
            </a:r>
            <a:r>
              <a:rPr lang="de-DE" dirty="0" smtClean="0"/>
              <a:t> wird kurzfristig „</a:t>
            </a:r>
            <a:r>
              <a:rPr lang="de-DE" dirty="0" err="1" smtClean="0"/>
              <a:t>gepimpt</a:t>
            </a:r>
            <a:r>
              <a:rPr lang="de-DE" dirty="0" smtClean="0"/>
              <a:t>“</a:t>
            </a:r>
          </a:p>
          <a:p>
            <a:pPr>
              <a:buFontTx/>
              <a:buChar char="-"/>
            </a:pPr>
            <a:r>
              <a:rPr lang="de-DE" dirty="0" smtClean="0"/>
              <a:t>Anbau Kita/Schule mit Mensa</a:t>
            </a:r>
          </a:p>
          <a:p>
            <a:pPr marL="0" indent="0">
              <a:buNone/>
            </a:pPr>
            <a:r>
              <a:rPr lang="de-DE" dirty="0" smtClean="0">
                <a:sym typeface="Wingdings" panose="05000000000000000000" pitchFamily="2" charset="2"/>
              </a:rPr>
              <a:t> Planungskosten 2022, Umbau ab 2023</a:t>
            </a:r>
            <a:endParaRPr lang="de-DE" dirty="0"/>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649721" y="3537236"/>
            <a:ext cx="3388879" cy="2313058"/>
          </a:xfrm>
          <a:prstGeom prst="rect">
            <a:avLst/>
          </a:prstGeom>
        </p:spPr>
      </p:pic>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4576356" y="3537236"/>
            <a:ext cx="3168052" cy="2313058"/>
          </a:xfrm>
          <a:prstGeom prst="rect">
            <a:avLst/>
          </a:prstGeom>
        </p:spPr>
      </p:pic>
      <p:pic>
        <p:nvPicPr>
          <p:cNvPr id="8" name="Grafik 7"/>
          <p:cNvPicPr/>
          <p:nvPr/>
        </p:nvPicPr>
        <p:blipFill>
          <a:blip r:embed="rId4" cstate="print">
            <a:extLst>
              <a:ext uri="{28A0092B-C50C-407E-A947-70E740481C1C}">
                <a14:useLocalDpi xmlns:a14="http://schemas.microsoft.com/office/drawing/2010/main" val="0"/>
              </a:ext>
            </a:extLst>
          </a:blip>
          <a:stretch>
            <a:fillRect/>
          </a:stretch>
        </p:blipFill>
        <p:spPr>
          <a:xfrm>
            <a:off x="8035056" y="3537236"/>
            <a:ext cx="2988451" cy="2313058"/>
          </a:xfrm>
          <a:prstGeom prst="rect">
            <a:avLst/>
          </a:prstGeom>
        </p:spPr>
      </p:pic>
    </p:spTree>
    <p:extLst>
      <p:ext uri="{BB962C8B-B14F-4D97-AF65-F5344CB8AC3E}">
        <p14:creationId xmlns:p14="http://schemas.microsoft.com/office/powerpoint/2010/main" val="27759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anim calcmode="lin" valueType="num">
                                      <p:cBhvr>
                                        <p:cTn id="14" dur="1500" fill="hold"/>
                                        <p:tgtEl>
                                          <p:spTgt spid="6"/>
                                        </p:tgtEl>
                                        <p:attrNameLst>
                                          <p:attrName>ppt_x</p:attrName>
                                        </p:attrNameLst>
                                      </p:cBhvr>
                                      <p:tavLst>
                                        <p:tav tm="0">
                                          <p:val>
                                            <p:strVal val="#ppt_x"/>
                                          </p:val>
                                        </p:tav>
                                        <p:tav tm="100000">
                                          <p:val>
                                            <p:strVal val="#ppt_x"/>
                                          </p:val>
                                        </p:tav>
                                      </p:tavLst>
                                    </p:anim>
                                    <p:anim calcmode="lin" valueType="num">
                                      <p:cBhvr>
                                        <p:cTn id="15" dur="1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500"/>
                                        <p:tgtEl>
                                          <p:spTgt spid="7"/>
                                        </p:tgtEl>
                                      </p:cBhvr>
                                    </p:animEffect>
                                    <p:anim calcmode="lin" valueType="num">
                                      <p:cBhvr>
                                        <p:cTn id="19" dur="1500" fill="hold"/>
                                        <p:tgtEl>
                                          <p:spTgt spid="7"/>
                                        </p:tgtEl>
                                        <p:attrNameLst>
                                          <p:attrName>ppt_x</p:attrName>
                                        </p:attrNameLst>
                                      </p:cBhvr>
                                      <p:tavLst>
                                        <p:tav tm="0">
                                          <p:val>
                                            <p:strVal val="#ppt_x"/>
                                          </p:val>
                                        </p:tav>
                                        <p:tav tm="100000">
                                          <p:val>
                                            <p:strVal val="#ppt_x"/>
                                          </p:val>
                                        </p:tav>
                                      </p:tavLst>
                                    </p:anim>
                                    <p:anim calcmode="lin" valueType="num">
                                      <p:cBhvr>
                                        <p:cTn id="20" dur="1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anim calcmode="lin" valueType="num">
                                      <p:cBhvr>
                                        <p:cTn id="24" dur="1500" fill="hold"/>
                                        <p:tgtEl>
                                          <p:spTgt spid="8"/>
                                        </p:tgtEl>
                                        <p:attrNameLst>
                                          <p:attrName>ppt_x</p:attrName>
                                        </p:attrNameLst>
                                      </p:cBhvr>
                                      <p:tavLst>
                                        <p:tav tm="0">
                                          <p:val>
                                            <p:strVal val="#ppt_x"/>
                                          </p:val>
                                        </p:tav>
                                        <p:tav tm="100000">
                                          <p:val>
                                            <p:strVal val="#ppt_x"/>
                                          </p:val>
                                        </p:tav>
                                      </p:tavLst>
                                    </p:anim>
                                    <p:anim calcmode="lin" valueType="num">
                                      <p:cBhvr>
                                        <p:cTn id="25"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b="1" dirty="0" smtClean="0"/>
              <a:t>Dankeschön! </a:t>
            </a:r>
            <a:endParaRPr lang="de-DE" sz="5400" b="1" dirty="0"/>
          </a:p>
        </p:txBody>
      </p:sp>
      <p:sp>
        <p:nvSpPr>
          <p:cNvPr id="4" name="Fußzeilenplatzhalter 3"/>
          <p:cNvSpPr>
            <a:spLocks noGrp="1"/>
          </p:cNvSpPr>
          <p:nvPr>
            <p:ph type="ftr" sz="quarter" idx="11"/>
          </p:nvPr>
        </p:nvSpPr>
        <p:spPr/>
        <p:txBody>
          <a:bodyPr/>
          <a:lstStyle/>
          <a:p>
            <a:r>
              <a:rPr lang="de-DE" dirty="0" smtClean="0"/>
              <a:t>Ganztag - viel mehr (als nur) Schule                9. Februar 2022</a:t>
            </a:r>
            <a:endParaRPr lang="de-DE" dirty="0"/>
          </a:p>
        </p:txBody>
      </p:sp>
      <p:pic>
        <p:nvPicPr>
          <p:cNvPr id="2052" name="Picture 4" descr="https://schwarzfeldschule.de/wp-content/uploads/2021/07/Kinder-1024x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605088"/>
            <a:ext cx="5340350" cy="316561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3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b="1" dirty="0" smtClean="0"/>
              <a:t>Begrüßung</a:t>
            </a:r>
            <a:endParaRPr lang="de-DE" sz="4800" b="1" dirty="0"/>
          </a:p>
        </p:txBody>
      </p:sp>
      <p:sp>
        <p:nvSpPr>
          <p:cNvPr id="3" name="Inhaltsplatzhalter 2"/>
          <p:cNvSpPr>
            <a:spLocks noGrp="1"/>
          </p:cNvSpPr>
          <p:nvPr>
            <p:ph idx="1"/>
          </p:nvPr>
        </p:nvSpPr>
        <p:spPr/>
        <p:txBody>
          <a:bodyPr/>
          <a:lstStyle/>
          <a:p>
            <a:r>
              <a:rPr lang="de-DE" dirty="0" smtClean="0"/>
              <a:t>Wer sind WIR? </a:t>
            </a:r>
          </a:p>
          <a:p>
            <a:pPr marL="0" indent="0">
              <a:buNone/>
            </a:pPr>
            <a:endParaRPr lang="de-DE" dirty="0" smtClean="0"/>
          </a:p>
          <a:p>
            <a:pPr lvl="1"/>
            <a:r>
              <a:rPr lang="de-DE" dirty="0" smtClean="0"/>
              <a:t>Kollegium mit Schulleitung</a:t>
            </a:r>
          </a:p>
          <a:p>
            <a:pPr lvl="1"/>
            <a:r>
              <a:rPr lang="de-DE" dirty="0" err="1" smtClean="0"/>
              <a:t>Schulkindbetreuung</a:t>
            </a:r>
            <a:r>
              <a:rPr lang="de-DE" dirty="0" smtClean="0"/>
              <a:t> vertreten durch Frau </a:t>
            </a:r>
            <a:r>
              <a:rPr lang="de-DE" dirty="0" err="1" smtClean="0"/>
              <a:t>Wagensonner</a:t>
            </a:r>
            <a:endParaRPr lang="de-DE" dirty="0" smtClean="0"/>
          </a:p>
          <a:p>
            <a:pPr lvl="1"/>
            <a:r>
              <a:rPr lang="de-DE" dirty="0" smtClean="0"/>
              <a:t>Schulträger (Stadt Aalen) vertreten durch Herr Nordhausen</a:t>
            </a:r>
          </a:p>
          <a:p>
            <a:pPr lvl="1"/>
            <a:r>
              <a:rPr lang="de-DE" dirty="0" smtClean="0"/>
              <a:t>der Ort </a:t>
            </a:r>
            <a:r>
              <a:rPr lang="de-DE" dirty="0" err="1" smtClean="0"/>
              <a:t>Dewangen</a:t>
            </a:r>
            <a:r>
              <a:rPr lang="de-DE" dirty="0" smtClean="0"/>
              <a:t> – vertreten durch Frau </a:t>
            </a:r>
            <a:r>
              <a:rPr lang="de-DE" dirty="0" err="1" smtClean="0"/>
              <a:t>Zeißler</a:t>
            </a:r>
            <a:endParaRPr lang="de-DE" dirty="0"/>
          </a:p>
        </p:txBody>
      </p:sp>
      <p:sp>
        <p:nvSpPr>
          <p:cNvPr id="4" name="Fußzeilenplatzhalter 3"/>
          <p:cNvSpPr>
            <a:spLocks noGrp="1"/>
          </p:cNvSpPr>
          <p:nvPr>
            <p:ph type="ftr" sz="quarter" idx="11"/>
          </p:nvPr>
        </p:nvSpPr>
        <p:spPr/>
        <p:txBody>
          <a:bodyPr/>
          <a:lstStyle/>
          <a:p>
            <a:r>
              <a:rPr lang="de-DE" dirty="0" smtClean="0"/>
              <a:t>Ganztag - viel mehr (als nur) Schule                9. Februar 2022</a:t>
            </a:r>
            <a:endParaRPr lang="de-DE" dirty="0"/>
          </a:p>
        </p:txBody>
      </p:sp>
      <p:cxnSp>
        <p:nvCxnSpPr>
          <p:cNvPr id="8" name="Gerader Verbinder 7"/>
          <p:cNvCxnSpPr/>
          <p:nvPr/>
        </p:nvCxnSpPr>
        <p:spPr>
          <a:xfrm>
            <a:off x="1084729" y="6176963"/>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Warum Ganztag?</a:t>
            </a:r>
            <a:endParaRPr lang="de-DE" b="1" dirty="0"/>
          </a:p>
        </p:txBody>
      </p:sp>
      <p:sp>
        <p:nvSpPr>
          <p:cNvPr id="3" name="Inhaltsplatzhalter 2"/>
          <p:cNvSpPr>
            <a:spLocks noGrp="1"/>
          </p:cNvSpPr>
          <p:nvPr>
            <p:ph idx="1"/>
          </p:nvPr>
        </p:nvSpPr>
        <p:spPr/>
        <p:txBody>
          <a:bodyPr>
            <a:normAutofit lnSpcReduction="10000"/>
          </a:bodyPr>
          <a:lstStyle/>
          <a:p>
            <a:pPr marL="0" indent="0">
              <a:buNone/>
            </a:pPr>
            <a:r>
              <a:rPr lang="de-DE" b="1" dirty="0"/>
              <a:t>Baden-Württemberg stellt an den Ganztagsschulen ein qualitativ hochwertiges Angebot bereit, das den Kindern und Jugendlichen ein erfolgreiches Lernen ermöglicht und zugleich den unterschiedlichen Lebenskonzepten gerecht wird. Durch das Mehr an Zeit bieten ganztägige Bildungsangebote einen strukturierten und rhythmisierten Schulalltag, abwechslungsreiches Lernen, verlässliche erzieherische Begleitung, bessere Bildungschancen durch intensive Förderung sowie umfassende Betreuung. Die Ganztagsschule ist ein Ort zum Lernen und Leben.</a:t>
            </a:r>
            <a:endParaRPr lang="de-DE" dirty="0" smtClean="0">
              <a:hlinkClick r:id="rId2"/>
            </a:endParaRPr>
          </a:p>
          <a:p>
            <a:pPr marL="0" indent="0">
              <a:buNone/>
            </a:pPr>
            <a:endParaRPr lang="de-DE" dirty="0">
              <a:hlinkClick r:id="rId2"/>
            </a:endParaRPr>
          </a:p>
          <a:p>
            <a:pPr marL="0" indent="0" algn="r">
              <a:buNone/>
            </a:pPr>
            <a:r>
              <a:rPr lang="de-DE" dirty="0" smtClean="0">
                <a:hlinkClick r:id="rId2"/>
              </a:rPr>
              <a:t>Kultusministerium - Ganztagsschule (km-bw.de)</a:t>
            </a: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1039904" y="618592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91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chwarzfeldschule.de/wp-content/uploads/2021/07/DSF8361-1024x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6321" y="1852417"/>
            <a:ext cx="2549631" cy="18400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r Verbinder 10"/>
          <p:cNvCxnSpPr/>
          <p:nvPr/>
        </p:nvCxnSpPr>
        <p:spPr>
          <a:xfrm>
            <a:off x="1039904" y="618592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b="1" dirty="0" smtClean="0"/>
              <a:t>Schule: </a:t>
            </a:r>
            <a:r>
              <a:rPr lang="de-DE" sz="3600" b="1" dirty="0" smtClean="0"/>
              <a:t>Aus </a:t>
            </a:r>
            <a:r>
              <a:rPr lang="de-DE" sz="3600" b="1" dirty="0" err="1" smtClean="0"/>
              <a:t>Lernraum</a:t>
            </a:r>
            <a:r>
              <a:rPr lang="de-DE" sz="3600" b="1" dirty="0" smtClean="0"/>
              <a:t> wird Lebensraum</a:t>
            </a:r>
            <a:endParaRPr lang="de-DE" sz="3600" b="1" dirty="0"/>
          </a:p>
        </p:txBody>
      </p:sp>
      <p:sp>
        <p:nvSpPr>
          <p:cNvPr id="4" name="Textfeld 3"/>
          <p:cNvSpPr txBox="1"/>
          <p:nvPr/>
        </p:nvSpPr>
        <p:spPr>
          <a:xfrm>
            <a:off x="700536" y="1627555"/>
            <a:ext cx="7637417" cy="4524315"/>
          </a:xfrm>
          <a:prstGeom prst="rect">
            <a:avLst/>
          </a:prstGeom>
          <a:noFill/>
        </p:spPr>
        <p:txBody>
          <a:bodyPr wrap="square" rtlCol="0">
            <a:spAutoFit/>
          </a:bodyPr>
          <a:lstStyle/>
          <a:p>
            <a:pPr marL="457200" indent="-457200">
              <a:buFont typeface="Arial" panose="020B0604020202020204" pitchFamily="34" charset="0"/>
              <a:buChar char="•"/>
            </a:pPr>
            <a:r>
              <a:rPr lang="de-DE" sz="2800" dirty="0" smtClean="0"/>
              <a:t>klar strukturiert, rhythmisierter Schultag</a:t>
            </a:r>
          </a:p>
          <a:p>
            <a:pPr marL="457200" indent="-457200">
              <a:buFont typeface="Arial" panose="020B0604020202020204" pitchFamily="34" charset="0"/>
              <a:buChar char="•"/>
            </a:pPr>
            <a:r>
              <a:rPr lang="de-DE" sz="2800" dirty="0" smtClean="0"/>
              <a:t>Wechsel zwischen Lernzeiten und Bewegung und Entspannung</a:t>
            </a:r>
          </a:p>
          <a:p>
            <a:pPr marL="457200" indent="-457200">
              <a:buFont typeface="Arial" panose="020B0604020202020204" pitchFamily="34" charset="0"/>
              <a:buChar char="•"/>
            </a:pPr>
            <a:r>
              <a:rPr lang="de-DE" sz="2800" dirty="0" smtClean="0"/>
              <a:t>Hausaufgaben werden zur Lernzeitaufgaben </a:t>
            </a:r>
          </a:p>
          <a:p>
            <a:r>
              <a:rPr lang="de-DE" sz="2400" dirty="0"/>
              <a:t> </a:t>
            </a:r>
            <a:r>
              <a:rPr lang="de-DE" sz="2400" dirty="0" smtClean="0"/>
              <a:t>         (Entlastung des Elternhauses)</a:t>
            </a:r>
          </a:p>
          <a:p>
            <a:pPr marL="457200" indent="-457200">
              <a:buFont typeface="Arial" panose="020B0604020202020204" pitchFamily="34" charset="0"/>
              <a:buChar char="•"/>
            </a:pPr>
            <a:r>
              <a:rPr lang="de-DE" sz="2800" dirty="0"/>
              <a:t>m</a:t>
            </a:r>
            <a:r>
              <a:rPr lang="de-DE" sz="2800" dirty="0" smtClean="0"/>
              <a:t>ehr individuelle Förderung</a:t>
            </a:r>
          </a:p>
          <a:p>
            <a:pPr marL="457200" indent="-457200">
              <a:buFont typeface="Arial" panose="020B0604020202020204" pitchFamily="34" charset="0"/>
              <a:buChar char="•"/>
            </a:pPr>
            <a:r>
              <a:rPr lang="de-DE" sz="2800" dirty="0" smtClean="0"/>
              <a:t>ansprechende Ganztagsangebote </a:t>
            </a:r>
          </a:p>
          <a:p>
            <a:r>
              <a:rPr lang="de-DE" sz="2800" dirty="0"/>
              <a:t> </a:t>
            </a:r>
            <a:r>
              <a:rPr lang="de-DE" sz="2800" dirty="0" smtClean="0"/>
              <a:t>       </a:t>
            </a:r>
            <a:r>
              <a:rPr lang="de-DE" sz="2400" dirty="0" smtClean="0"/>
              <a:t>(Lehrer mehr als nur Wissensvermittler)</a:t>
            </a:r>
          </a:p>
          <a:p>
            <a:pPr marL="457200" indent="-457200">
              <a:buFont typeface="Arial" panose="020B0604020202020204" pitchFamily="34" charset="0"/>
              <a:buChar char="•"/>
            </a:pPr>
            <a:r>
              <a:rPr lang="de-DE" sz="2800" dirty="0"/>
              <a:t>g</a:t>
            </a:r>
            <a:r>
              <a:rPr lang="de-DE" sz="2800" dirty="0" smtClean="0"/>
              <a:t>emeinsames Mittagessen</a:t>
            </a:r>
          </a:p>
          <a:p>
            <a:pPr marL="285750" indent="-285750">
              <a:buFontTx/>
              <a:buChar char="-"/>
            </a:pPr>
            <a:endParaRPr lang="de-DE" dirty="0" smtClean="0"/>
          </a:p>
          <a:p>
            <a:endParaRPr lang="de-DE" dirty="0"/>
          </a:p>
        </p:txBody>
      </p:sp>
      <p:sp>
        <p:nvSpPr>
          <p:cNvPr id="5" name="Fußzeilenplatzhalter 4"/>
          <p:cNvSpPr>
            <a:spLocks noGrp="1"/>
          </p:cNvSpPr>
          <p:nvPr>
            <p:ph type="ftr" sz="quarter" idx="11"/>
          </p:nvPr>
        </p:nvSpPr>
        <p:spPr/>
        <p:txBody>
          <a:bodyPr/>
          <a:lstStyle/>
          <a:p>
            <a:r>
              <a:rPr lang="de-DE" dirty="0" smtClean="0"/>
              <a:t>Ganztag - viel mehr (als nur) Schule                9. Februar 2022</a:t>
            </a:r>
            <a:endParaRPr lang="de-DE" dirty="0"/>
          </a:p>
        </p:txBody>
      </p:sp>
      <p:sp>
        <p:nvSpPr>
          <p:cNvPr id="7" name="Inhaltsplatzhalter 6"/>
          <p:cNvSpPr>
            <a:spLocks noGrp="1"/>
          </p:cNvSpPr>
          <p:nvPr>
            <p:ph idx="1"/>
          </p:nvPr>
        </p:nvSpPr>
        <p:spPr/>
        <p:txBody>
          <a:bodyPr/>
          <a:lstStyle/>
          <a:p>
            <a:endParaRPr lang="de-DE" dirty="0"/>
          </a:p>
        </p:txBody>
      </p:sp>
      <p:sp>
        <p:nvSpPr>
          <p:cNvPr id="8" name="Rechteck 7"/>
          <p:cNvSpPr/>
          <p:nvPr/>
        </p:nvSpPr>
        <p:spPr>
          <a:xfrm>
            <a:off x="3048000" y="3105835"/>
            <a:ext cx="6096000" cy="369332"/>
          </a:xfrm>
          <a:prstGeom prst="rect">
            <a:avLst/>
          </a:prstGeom>
        </p:spPr>
        <p:txBody>
          <a:bodyPr>
            <a:spAutoFit/>
          </a:bodyPr>
          <a:lstStyle/>
          <a:p>
            <a:endParaRPr lang="de-DE" dirty="0" smtClean="0"/>
          </a:p>
        </p:txBody>
      </p:sp>
      <p:pic>
        <p:nvPicPr>
          <p:cNvPr id="1030" name="Picture 6" descr="https://schwarzfeldschule.de/wp-content/uploads/2021/07/02-Projekt-Spass-an-Bewegung-1024x6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375" y="4243489"/>
            <a:ext cx="2852049" cy="186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wipe(down)">
                                      <p:cBhvr>
                                        <p:cTn id="11" dur="580">
                                          <p:stCondLst>
                                            <p:cond delay="0"/>
                                          </p:stCondLst>
                                        </p:cTn>
                                        <p:tgtEl>
                                          <p:spTgt spid="1030"/>
                                        </p:tgtEl>
                                      </p:cBhvr>
                                    </p:animEffect>
                                    <p:anim calcmode="lin" valueType="num">
                                      <p:cBhvr>
                                        <p:cTn id="1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30"/>
                                        </p:tgtEl>
                                      </p:cBhvr>
                                      <p:to x="100000" y="60000"/>
                                    </p:animScale>
                                    <p:animScale>
                                      <p:cBhvr>
                                        <p:cTn id="18" dur="166" decel="50000">
                                          <p:stCondLst>
                                            <p:cond delay="676"/>
                                          </p:stCondLst>
                                        </p:cTn>
                                        <p:tgtEl>
                                          <p:spTgt spid="1030"/>
                                        </p:tgtEl>
                                      </p:cBhvr>
                                      <p:to x="100000" y="100000"/>
                                    </p:animScale>
                                    <p:animScale>
                                      <p:cBhvr>
                                        <p:cTn id="19" dur="26">
                                          <p:stCondLst>
                                            <p:cond delay="1312"/>
                                          </p:stCondLst>
                                        </p:cTn>
                                        <p:tgtEl>
                                          <p:spTgt spid="1030"/>
                                        </p:tgtEl>
                                      </p:cBhvr>
                                      <p:to x="100000" y="80000"/>
                                    </p:animScale>
                                    <p:animScale>
                                      <p:cBhvr>
                                        <p:cTn id="20" dur="166" decel="50000">
                                          <p:stCondLst>
                                            <p:cond delay="1338"/>
                                          </p:stCondLst>
                                        </p:cTn>
                                        <p:tgtEl>
                                          <p:spTgt spid="1030"/>
                                        </p:tgtEl>
                                      </p:cBhvr>
                                      <p:to x="100000" y="100000"/>
                                    </p:animScale>
                                    <p:animScale>
                                      <p:cBhvr>
                                        <p:cTn id="21" dur="26">
                                          <p:stCondLst>
                                            <p:cond delay="1642"/>
                                          </p:stCondLst>
                                        </p:cTn>
                                        <p:tgtEl>
                                          <p:spTgt spid="1030"/>
                                        </p:tgtEl>
                                      </p:cBhvr>
                                      <p:to x="100000" y="90000"/>
                                    </p:animScale>
                                    <p:animScale>
                                      <p:cBhvr>
                                        <p:cTn id="22" dur="166" decel="50000">
                                          <p:stCondLst>
                                            <p:cond delay="1668"/>
                                          </p:stCondLst>
                                        </p:cTn>
                                        <p:tgtEl>
                                          <p:spTgt spid="1030"/>
                                        </p:tgtEl>
                                      </p:cBhvr>
                                      <p:to x="100000" y="100000"/>
                                    </p:animScale>
                                    <p:animScale>
                                      <p:cBhvr>
                                        <p:cTn id="23" dur="26">
                                          <p:stCondLst>
                                            <p:cond delay="1808"/>
                                          </p:stCondLst>
                                        </p:cTn>
                                        <p:tgtEl>
                                          <p:spTgt spid="1030"/>
                                        </p:tgtEl>
                                      </p:cBhvr>
                                      <p:to x="100000" y="95000"/>
                                    </p:animScale>
                                    <p:animScale>
                                      <p:cBhvr>
                                        <p:cTn id="24"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Rechtliche Grundlagen</a:t>
            </a:r>
            <a:endParaRPr lang="de-DE" b="1" dirty="0"/>
          </a:p>
        </p:txBody>
      </p:sp>
      <p:sp>
        <p:nvSpPr>
          <p:cNvPr id="3" name="Inhaltsplatzhalter 2"/>
          <p:cNvSpPr>
            <a:spLocks noGrp="1"/>
          </p:cNvSpPr>
          <p:nvPr>
            <p:ph idx="1"/>
          </p:nvPr>
        </p:nvSpPr>
        <p:spPr/>
        <p:txBody>
          <a:bodyPr/>
          <a:lstStyle/>
          <a:p>
            <a:r>
              <a:rPr lang="de-DE" dirty="0" smtClean="0"/>
              <a:t>Einführung des Rechtsanspruches mit Schuljahr 26/27 (Beginn 1. Klassen) </a:t>
            </a:r>
            <a:r>
              <a:rPr lang="de-DE" dirty="0" smtClean="0">
                <a:sym typeface="Wingdings" panose="05000000000000000000" pitchFamily="2" charset="2"/>
              </a:rPr>
              <a:t> §24a </a:t>
            </a:r>
            <a:r>
              <a:rPr lang="de-DE" dirty="0" err="1" smtClean="0">
                <a:sym typeface="Wingdings" panose="05000000000000000000" pitchFamily="2" charset="2"/>
              </a:rPr>
              <a:t>Abs</a:t>
            </a:r>
            <a:r>
              <a:rPr lang="de-DE" dirty="0" smtClean="0">
                <a:sym typeface="Wingdings" panose="05000000000000000000" pitchFamily="2" charset="2"/>
              </a:rPr>
              <a:t> 4 Satz 1ff. SGBVIII</a:t>
            </a:r>
            <a:endParaRPr lang="de-DE" dirty="0" smtClean="0"/>
          </a:p>
          <a:p>
            <a:pPr lvl="1"/>
            <a:r>
              <a:rPr lang="de-DE" dirty="0" smtClean="0"/>
              <a:t>Umsetzung für den gesamten Grundschulbereich bis 2029/2030</a:t>
            </a:r>
            <a:endParaRPr lang="de-DE" dirty="0"/>
          </a:p>
          <a:p>
            <a:pPr lvl="1"/>
            <a:r>
              <a:rPr lang="de-DE" dirty="0" smtClean="0"/>
              <a:t>Ziel: </a:t>
            </a:r>
            <a:r>
              <a:rPr lang="de-DE" dirty="0"/>
              <a:t>b</a:t>
            </a:r>
            <a:r>
              <a:rPr lang="de-DE" dirty="0" smtClean="0"/>
              <a:t>edarfsgerechter Ausbau der Kinderbetreuung bis zum Beginn der 5. Klasse (auch in Ferien)</a:t>
            </a:r>
          </a:p>
          <a:p>
            <a:pPr marL="457200" lvl="1" indent="0">
              <a:buNone/>
            </a:pPr>
            <a:endParaRPr lang="de-DE" dirty="0"/>
          </a:p>
          <a:p>
            <a:r>
              <a:rPr lang="de-DE" dirty="0" smtClean="0"/>
              <a:t>derzeit besteht </a:t>
            </a:r>
            <a:r>
              <a:rPr lang="de-DE" i="1" u="sng" dirty="0" smtClean="0">
                <a:solidFill>
                  <a:srgbClr val="FF0000"/>
                </a:solidFill>
              </a:rPr>
              <a:t>NOCH</a:t>
            </a:r>
            <a:r>
              <a:rPr lang="de-DE" dirty="0" smtClean="0">
                <a:solidFill>
                  <a:srgbClr val="FF0000"/>
                </a:solidFill>
              </a:rPr>
              <a:t> </a:t>
            </a:r>
            <a:r>
              <a:rPr lang="de-DE" dirty="0" smtClean="0"/>
              <a:t>kein einklagbarer Rechtsanspruch (sog. Objektive Rechtsverpflichtung)</a:t>
            </a:r>
          </a:p>
          <a:p>
            <a:r>
              <a:rPr lang="de-DE" dirty="0" smtClean="0"/>
              <a:t>Grundlagen finden sich also im 4aSchG</a:t>
            </a:r>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094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Grundsätzliches</a:t>
            </a:r>
            <a:endParaRPr lang="de-DE" b="1" dirty="0"/>
          </a:p>
        </p:txBody>
      </p:sp>
      <p:sp>
        <p:nvSpPr>
          <p:cNvPr id="3" name="Inhaltsplatzhalter 2"/>
          <p:cNvSpPr>
            <a:spLocks noGrp="1"/>
          </p:cNvSpPr>
          <p:nvPr>
            <p:ph idx="1"/>
          </p:nvPr>
        </p:nvSpPr>
        <p:spPr/>
        <p:txBody>
          <a:bodyPr/>
          <a:lstStyle/>
          <a:p>
            <a:r>
              <a:rPr lang="de-DE" dirty="0" smtClean="0"/>
              <a:t>Ganztagsschule nach §4a</a:t>
            </a:r>
          </a:p>
          <a:p>
            <a:r>
              <a:rPr lang="de-DE" dirty="0" err="1" smtClean="0"/>
              <a:t>Wahlform</a:t>
            </a:r>
            <a:endParaRPr lang="de-DE" dirty="0" smtClean="0"/>
          </a:p>
          <a:p>
            <a:r>
              <a:rPr lang="de-DE" dirty="0" smtClean="0"/>
              <a:t>3 x 7h verbindlich</a:t>
            </a:r>
          </a:p>
          <a:p>
            <a:r>
              <a:rPr lang="de-DE" dirty="0"/>
              <a:t>w</a:t>
            </a:r>
            <a:r>
              <a:rPr lang="de-DE" dirty="0" smtClean="0"/>
              <a:t>eitere  kommunale Betreuung möglich (kostenpflichtig)</a:t>
            </a:r>
          </a:p>
          <a:p>
            <a:r>
              <a:rPr lang="de-DE" dirty="0" smtClean="0"/>
              <a:t>Anmeldung für ein Jahr (Schulpflicht)</a:t>
            </a:r>
            <a:endParaRPr lang="de-DE" dirty="0"/>
          </a:p>
        </p:txBody>
      </p:sp>
      <p:sp>
        <p:nvSpPr>
          <p:cNvPr id="4" name="Fußzeilenplatzhalter 3"/>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7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Unterricht </a:t>
            </a:r>
            <a:r>
              <a:rPr lang="de-DE" b="1" dirty="0" err="1" smtClean="0"/>
              <a:t>Halbtag</a:t>
            </a:r>
            <a:endParaRPr lang="de-DE" b="1" dirty="0"/>
          </a:p>
        </p:txBody>
      </p:sp>
      <p:pic>
        <p:nvPicPr>
          <p:cNvPr id="6" name="Inhaltsplatzhalter 5"/>
          <p:cNvPicPr>
            <a:picLocks noGrp="1" noChangeAspect="1"/>
          </p:cNvPicPr>
          <p:nvPr>
            <p:ph idx="1"/>
          </p:nvPr>
        </p:nvPicPr>
        <p:blipFill>
          <a:blip r:embed="rId2"/>
          <a:stretch>
            <a:fillRect/>
          </a:stretch>
        </p:blipFill>
        <p:spPr>
          <a:xfrm>
            <a:off x="2137815" y="1825625"/>
            <a:ext cx="7916369" cy="4351338"/>
          </a:xfrm>
          <a:prstGeom prst="rect">
            <a:avLst/>
          </a:prstGeom>
        </p:spPr>
      </p:pic>
      <p:sp>
        <p:nvSpPr>
          <p:cNvPr id="8" name="Fußzeilenplatzhalter 7"/>
          <p:cNvSpPr>
            <a:spLocks noGrp="1"/>
          </p:cNvSpPr>
          <p:nvPr>
            <p:ph type="ftr" sz="quarter" idx="11"/>
          </p:nvPr>
        </p:nvSpPr>
        <p:spPr/>
        <p:txBody>
          <a:bodyPr/>
          <a:lstStyle/>
          <a:p>
            <a:r>
              <a:rPr lang="de-DE" smtClean="0"/>
              <a:t>Ganztag - viel mehr (als nur) Schule                9. Februar 2022</a:t>
            </a:r>
            <a:endParaRPr lang="de-DE"/>
          </a:p>
        </p:txBody>
      </p:sp>
      <p:cxnSp>
        <p:nvCxnSpPr>
          <p:cNvPr id="5" name="Gerader Verbinder 4"/>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3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Unterricht Ganztag</a:t>
            </a:r>
            <a:endParaRPr lang="de-DE" b="1" dirty="0"/>
          </a:p>
        </p:txBody>
      </p:sp>
      <p:pic>
        <p:nvPicPr>
          <p:cNvPr id="4" name="Inhaltsplatzhalter 3"/>
          <p:cNvPicPr>
            <a:picLocks noGrp="1" noChangeAspect="1"/>
          </p:cNvPicPr>
          <p:nvPr>
            <p:ph idx="1"/>
          </p:nvPr>
        </p:nvPicPr>
        <p:blipFill>
          <a:blip r:embed="rId2"/>
          <a:stretch>
            <a:fillRect/>
          </a:stretch>
        </p:blipFill>
        <p:spPr>
          <a:xfrm>
            <a:off x="2084821" y="1825625"/>
            <a:ext cx="8022358" cy="4351338"/>
          </a:xfrm>
          <a:prstGeom prst="rect">
            <a:avLst/>
          </a:prstGeom>
        </p:spPr>
      </p:pic>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cxnSp>
        <p:nvCxnSpPr>
          <p:cNvPr id="6" name="Gerader Verbinder 5"/>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26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Betreuung HT und GT</a:t>
            </a:r>
            <a:endParaRPr lang="de-DE" b="1" dirty="0"/>
          </a:p>
        </p:txBody>
      </p:sp>
      <p:pic>
        <p:nvPicPr>
          <p:cNvPr id="4" name="Inhaltsplatzhalter 3"/>
          <p:cNvPicPr>
            <a:picLocks noGrp="1" noChangeAspect="1"/>
          </p:cNvPicPr>
          <p:nvPr>
            <p:ph idx="1"/>
          </p:nvPr>
        </p:nvPicPr>
        <p:blipFill>
          <a:blip r:embed="rId2"/>
          <a:stretch>
            <a:fillRect/>
          </a:stretch>
        </p:blipFill>
        <p:spPr>
          <a:xfrm>
            <a:off x="2094925" y="1825625"/>
            <a:ext cx="8002150" cy="4351338"/>
          </a:xfrm>
          <a:prstGeom prst="rect">
            <a:avLst/>
          </a:prstGeom>
        </p:spPr>
      </p:pic>
      <p:sp>
        <p:nvSpPr>
          <p:cNvPr id="5" name="Fußzeilenplatzhalter 4"/>
          <p:cNvSpPr>
            <a:spLocks noGrp="1"/>
          </p:cNvSpPr>
          <p:nvPr>
            <p:ph type="ftr" sz="quarter" idx="11"/>
          </p:nvPr>
        </p:nvSpPr>
        <p:spPr/>
        <p:txBody>
          <a:bodyPr/>
          <a:lstStyle/>
          <a:p>
            <a:r>
              <a:rPr lang="de-DE" smtClean="0"/>
              <a:t>Ganztag - viel mehr (als nur) Schule                9. Februar 2022</a:t>
            </a:r>
            <a:endParaRPr lang="de-DE"/>
          </a:p>
        </p:txBody>
      </p:sp>
      <p:cxnSp>
        <p:nvCxnSpPr>
          <p:cNvPr id="6" name="Gerader Verbinder 5"/>
          <p:cNvCxnSpPr/>
          <p:nvPr/>
        </p:nvCxnSpPr>
        <p:spPr>
          <a:xfrm>
            <a:off x="866495" y="6365778"/>
            <a:ext cx="10157012" cy="0"/>
          </a:xfrm>
          <a:prstGeom prst="line">
            <a:avLst/>
          </a:prstGeom>
          <a:ln w="28575">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79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Breitbild</PresentationFormat>
  <Paragraphs>88</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Comic Sans MS</vt:lpstr>
      <vt:lpstr>Wingdings</vt:lpstr>
      <vt:lpstr>Office</vt:lpstr>
      <vt:lpstr>PowerPoint-Präsentation</vt:lpstr>
      <vt:lpstr>Begrüßung</vt:lpstr>
      <vt:lpstr>Warum Ganztag?</vt:lpstr>
      <vt:lpstr>Schule: Aus Lernraum wird Lebensraum</vt:lpstr>
      <vt:lpstr>Rechtliche Grundlagen</vt:lpstr>
      <vt:lpstr>Grundsätzliches</vt:lpstr>
      <vt:lpstr>Unterricht Halbtag</vt:lpstr>
      <vt:lpstr>Unterricht Ganztag</vt:lpstr>
      <vt:lpstr>Betreuung HT und GT</vt:lpstr>
      <vt:lpstr>Mittagsbetreuung HT und GT</vt:lpstr>
      <vt:lpstr>Betreuung nur GT</vt:lpstr>
      <vt:lpstr>Betreuung nur GT</vt:lpstr>
      <vt:lpstr>Vergleich Minimum - Maximum</vt:lpstr>
      <vt:lpstr>Wie stelle ich meine „Wunschschule" zusammen?</vt:lpstr>
      <vt:lpstr>Konzeption</vt:lpstr>
      <vt:lpstr>Bauliches</vt:lpstr>
      <vt:lpstr>Dankeschön!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Morrison Katharina</dc:creator>
  <cp:lastModifiedBy>Rektorat</cp:lastModifiedBy>
  <cp:revision>24</cp:revision>
  <dcterms:created xsi:type="dcterms:W3CDTF">2022-01-30T14:41:04Z</dcterms:created>
  <dcterms:modified xsi:type="dcterms:W3CDTF">2022-02-10T14:30:58Z</dcterms:modified>
</cp:coreProperties>
</file>